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2275D9-14F8-4512-817A-7572711DB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933499A-B103-4EE3-BBF7-0047D30BC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C46BEE-AB87-4521-87F8-DE267A68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123AB3-C508-4BE7-B5FD-1C93FC0E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F4ADEA-97B4-453E-94E0-ED2FACA6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602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5E50EA-2D34-47C5-A70B-CEBBB10F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522645B-CAF7-4EA1-B3ED-6314C6AF8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0CD8AFB-7FF7-4AED-832D-1F3F6A1C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4536AF-1DD5-42E8-AA22-209E7413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41D72CA-53D0-427B-B56A-07DCE4E6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9961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93937A9-94FB-4698-8FB6-03C2E3247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BB59949-0B35-4973-85E0-49AA8410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DDAEA24-7C64-4E1F-88E7-50B515B8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688F7D6-8077-47AD-BAE3-BA0E05F2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6B3C096-80FE-424C-94A8-C01A180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202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FDE578-481D-49DC-8DA7-EA80827E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225117-5D04-4BF4-B72D-288070209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DB593D7-E3D2-4C9F-B6D5-70729D1B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BF32486-07D0-41EE-9631-B705B970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A7C785-E4EC-45E8-8E57-B42FCC27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7653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96B737-C1A6-4779-923B-BDBD3E3C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9139BE-F411-4707-BFA0-8B1901A63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4C4B02F-3CF6-4FD9-A861-19B04089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962C5C-18CF-4E4E-934F-B9D4DE22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791B26-F81B-4619-8C33-1254C3B5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878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32B0B5-48D5-4A48-90CE-E249DD6F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375198-4FE7-4D8C-8268-5256FF3F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E883B66-0237-4EDB-8E85-E1E7F63DF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7A88FBF-8460-43EC-B705-FC602602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5FC2D00-1425-4B34-9B4D-BD11ED2D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A2B502C-A481-4B5E-A165-7E6C8187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151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5DE382-17A8-4543-81D4-6057E421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34BC7F-42BE-4D72-BEAD-1F7F2B792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C742381-F188-4D75-AE62-4650F6BA2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0D4CE3B-3425-4627-BE73-D33D4C8D7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BA62E2F-3E76-4A2A-BD94-E077A6DE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F497AAF-94B9-424B-B309-76578A5B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A0AE453-1CF1-4F95-A6E5-11E4B4FA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E00AC5E-98CC-428E-A30C-C1E432F1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9556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9EC0F4-9134-4C29-BCA8-804A861F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FA686C9-EA17-462F-BBE1-37BA26AA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6763EA4-8A51-4A95-BBCB-D8A07C82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299074B-F808-4E20-AEF7-32DCDA05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256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01CB8EB-4156-4CD2-B744-70AFD9EE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0C32EF3-D411-4F52-BC8B-3BB68360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CB5C377-783D-48E0-A0E9-F0E4E982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325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152F0A-967A-40F7-A334-50E5517C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157A03-44DA-46F2-94AA-731BB25A7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EC6C30B-3F4A-46E6-B066-6FCDCE464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89C6ECA-4FBB-4847-BDA5-9761C3E7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95606F-80FA-4910-AEF1-AD879F15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E7A15FA-E903-40DF-A9A7-94B41FE8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994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18B746-4A2B-4450-88C0-422ACC75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1C85CE5-EB71-4E82-A824-915169EF8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4B32711-836A-4691-93B4-C8FD1BA40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EA1D8A-585D-4B83-9B97-86A702AF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C911527-2CB8-471B-830F-8C7358E6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30ED106-2E1F-4737-9448-91ADBCA2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283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E009A08-2729-45EF-9477-5F51A5FE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ACF2101-171A-4E7E-9CAF-0A926E2E5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0F50D56-7792-411C-A348-264F1BB5A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fld id="{BDB5EB4C-575C-40EE-9A3D-6C65B5D360E9}" type="datetimeFigureOut">
              <a:rPr lang="hu-HU" smtClean="0"/>
              <a:pPr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885421-0819-44B5-85B6-A8FBBF4F8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B9FC32E-5BF8-435E-9081-4857A087D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fld id="{8754DE1C-E099-45DC-AD85-68F8EF8246C2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813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B77DD2-30A7-4DE9-87E4-FCC54E95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85421"/>
            <a:ext cx="12192000" cy="2860336"/>
          </a:xfrm>
        </p:spPr>
        <p:txBody>
          <a:bodyPr>
            <a:noAutofit/>
          </a:bodyPr>
          <a:lstStyle/>
          <a:p>
            <a:r>
              <a:rPr lang="hu-HU" sz="4800" b="1" i="1" dirty="0"/>
              <a:t>A nagy földrajzi felfedezések legfontosabb állomásai térkép alapján. A földrajzi felfedezések legfontosabb következményei. Az Európán kívüli civilizációk hatása Európára, és a gyarmatosítás.</a:t>
            </a:r>
            <a:endParaRPr lang="hu-HU" sz="48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7B65FC-DA1A-42D3-AEB6-BED7C32F8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77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Az </a:t>
            </a:r>
            <a:r>
              <a:rPr lang="hu-HU" b="1" dirty="0"/>
              <a:t>Török Birodalom felügyelete alá keríti a Selyemutat</a:t>
            </a:r>
            <a:r>
              <a:rPr lang="hu-HU" dirty="0"/>
              <a:t> és nagy vámot vetett ki a kereskedőkre. Ezenkívül Európában </a:t>
            </a:r>
            <a:r>
              <a:rPr lang="hu-HU" b="1" dirty="0"/>
              <a:t>kezdtek megmutatkozni az aranyéhség</a:t>
            </a:r>
            <a:r>
              <a:rPr lang="hu-HU" dirty="0"/>
              <a:t>nek nevezett jelenség tünetei, valamint </a:t>
            </a:r>
            <a:r>
              <a:rPr lang="hu-HU" b="1" dirty="0"/>
              <a:t>sok technikai újítást jelent meg</a:t>
            </a:r>
            <a:r>
              <a:rPr lang="hu-HU" dirty="0"/>
              <a:t> ami megalapozta a felfedezőutakat. (Ilyen az iránytű, csillagtérkép, </a:t>
            </a:r>
            <a:r>
              <a:rPr lang="hu-HU" dirty="0" err="1"/>
              <a:t>karavella</a:t>
            </a:r>
            <a:r>
              <a:rPr lang="hu-HU" dirty="0"/>
              <a:t> hajótípus)</a:t>
            </a:r>
          </a:p>
          <a:p>
            <a:endParaRPr lang="hu-HU" dirty="0"/>
          </a:p>
        </p:txBody>
      </p:sp>
      <p:sp>
        <p:nvSpPr>
          <p:cNvPr id="4" name="Szövegdoboz 4">
            <a:extLst>
              <a:ext uri="{FF2B5EF4-FFF2-40B4-BE49-F238E27FC236}">
                <a16:creationId xmlns:a16="http://schemas.microsoft.com/office/drawing/2014/main" id="{8F975C24-4A13-4920-8460-1195CF32340C}"/>
              </a:ext>
            </a:extLst>
          </p:cNvPr>
          <p:cNvSpPr txBox="1"/>
          <p:nvPr/>
        </p:nvSpPr>
        <p:spPr>
          <a:xfrm>
            <a:off x="9643161" y="6488668"/>
            <a:ext cx="25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Mester Johannes William</a:t>
            </a:r>
          </a:p>
        </p:txBody>
      </p:sp>
    </p:spTree>
    <p:extLst>
      <p:ext uri="{BB962C8B-B14F-4D97-AF65-F5344CB8AC3E}">
        <p14:creationId xmlns:p14="http://schemas.microsoft.com/office/powerpoint/2010/main" val="2698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C2802E-8ADA-4A30-8311-A5E77380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16" y="0"/>
            <a:ext cx="3932237" cy="565951"/>
          </a:xfrm>
        </p:spPr>
        <p:txBody>
          <a:bodyPr/>
          <a:lstStyle/>
          <a:p>
            <a:r>
              <a:rPr lang="hu-HU" i="1" u="sng" dirty="0"/>
              <a:t>A földrajzi felfedezések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0C4B2A-7862-4DA8-BEA4-5B68BD266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488272"/>
            <a:ext cx="5566299" cy="6369728"/>
          </a:xfrm>
        </p:spPr>
        <p:txBody>
          <a:bodyPr>
            <a:noAutofit/>
          </a:bodyPr>
          <a:lstStyle/>
          <a:p>
            <a:r>
              <a:rPr lang="hu-HU" dirty="0"/>
              <a:t>Először a </a:t>
            </a:r>
            <a:r>
              <a:rPr lang="hu-HU" b="1" dirty="0"/>
              <a:t>portugálok</a:t>
            </a:r>
            <a:r>
              <a:rPr lang="hu-HU" dirty="0"/>
              <a:t> gondoltak arra, hogy </a:t>
            </a:r>
            <a:r>
              <a:rPr lang="hu-HU" b="1" dirty="0"/>
              <a:t>Afrikát megkerülve jutnak el Indiába</a:t>
            </a:r>
            <a:r>
              <a:rPr lang="hu-HU" dirty="0"/>
              <a:t>. Végül </a:t>
            </a:r>
            <a:r>
              <a:rPr lang="hu-HU" b="1" dirty="0"/>
              <a:t>1487-ben </a:t>
            </a:r>
            <a:r>
              <a:rPr lang="hu-HU" b="1" dirty="0" err="1"/>
              <a:t>Bartolomeu</a:t>
            </a:r>
            <a:r>
              <a:rPr lang="hu-HU" b="1" dirty="0"/>
              <a:t> </a:t>
            </a:r>
            <a:r>
              <a:rPr lang="hu-HU" b="1" dirty="0" err="1"/>
              <a:t>Diaz</a:t>
            </a:r>
            <a:r>
              <a:rPr lang="hu-HU" b="1" dirty="0"/>
              <a:t> </a:t>
            </a:r>
            <a:r>
              <a:rPr lang="hu-HU" dirty="0"/>
              <a:t>elérte a</a:t>
            </a:r>
            <a:r>
              <a:rPr lang="hu-HU" b="1" dirty="0"/>
              <a:t> Jóreménység-fokát</a:t>
            </a:r>
            <a:r>
              <a:rPr lang="hu-HU" dirty="0"/>
              <a:t>, </a:t>
            </a:r>
            <a:r>
              <a:rPr lang="hu-HU" b="1" dirty="0"/>
              <a:t>1498-ban </a:t>
            </a:r>
            <a:r>
              <a:rPr lang="hu-HU" dirty="0"/>
              <a:t>pedig</a:t>
            </a:r>
            <a:r>
              <a:rPr lang="hu-HU" b="1" dirty="0"/>
              <a:t> Vasco da Gama Afrika megkerülésével eljutott Indiába</a:t>
            </a:r>
            <a:r>
              <a:rPr lang="hu-HU" dirty="0"/>
              <a:t>. Mindezek ellenére az út túl hosszúnak bizonyult. Innentől megindult India kifosztása.</a:t>
            </a:r>
          </a:p>
          <a:p>
            <a:r>
              <a:rPr lang="hu-HU" b="1" dirty="0"/>
              <a:t>Kolumbusz Kristóf</a:t>
            </a:r>
            <a:r>
              <a:rPr lang="hu-HU" dirty="0"/>
              <a:t> hallott azokról a teóriákról miszerint a </a:t>
            </a:r>
            <a:r>
              <a:rPr lang="hu-HU" b="1" dirty="0"/>
              <a:t>Föld gömb alakú</a:t>
            </a:r>
            <a:r>
              <a:rPr lang="hu-HU" dirty="0"/>
              <a:t> és nem lapos. </a:t>
            </a:r>
            <a:r>
              <a:rPr lang="hu-HU" b="1" dirty="0"/>
              <a:t>Úgy gondolta, ha nyugatra hajózik</a:t>
            </a:r>
            <a:r>
              <a:rPr lang="hu-HU" dirty="0"/>
              <a:t> akkor az Atlanti-óceánon át </a:t>
            </a:r>
            <a:r>
              <a:rPr lang="hu-HU" b="1" dirty="0"/>
              <a:t>elérheti Indiát</a:t>
            </a:r>
            <a:r>
              <a:rPr lang="hu-HU" dirty="0"/>
              <a:t>. Tervével elment a portugál és spanyol uralkodóhoz is végül az utóbbi támogatásával három hajót kapott és elindult nyugatra. Végül </a:t>
            </a:r>
            <a:r>
              <a:rPr lang="hu-HU" b="1" dirty="0"/>
              <a:t>1492-ben kéthónapnyi hajózás után </a:t>
            </a:r>
            <a:r>
              <a:rPr lang="hu-HU" b="1" dirty="0" err="1"/>
              <a:t>partraszállt</a:t>
            </a:r>
            <a:r>
              <a:rPr lang="hu-HU" b="1" dirty="0"/>
              <a:t> San Salvador szigetén</a:t>
            </a:r>
            <a:r>
              <a:rPr lang="hu-HU" dirty="0"/>
              <a:t>. Bizonyítékként hazavitt magával bennszülötteket, egzotikus gyümölcsöket és papagájokat is. Kolumbusz még </a:t>
            </a:r>
            <a:r>
              <a:rPr lang="hu-HU" b="1" dirty="0"/>
              <a:t>háromszor járt az Újvilágban,</a:t>
            </a:r>
            <a:r>
              <a:rPr lang="hu-HU" dirty="0"/>
              <a:t> de </a:t>
            </a:r>
            <a:r>
              <a:rPr lang="hu-HU" b="1" dirty="0"/>
              <a:t>végig azt hitte, hogy Indiába jutott el</a:t>
            </a:r>
            <a:r>
              <a:rPr lang="hu-HU" dirty="0"/>
              <a:t>, ezért az őslakókat indiánoknak nevezte el. Végül </a:t>
            </a:r>
            <a:r>
              <a:rPr lang="hu-HU" b="1" dirty="0" err="1"/>
              <a:t>Amerigo</a:t>
            </a:r>
            <a:r>
              <a:rPr lang="hu-HU" b="1" dirty="0"/>
              <a:t> Vespucci </a:t>
            </a:r>
            <a:r>
              <a:rPr lang="hu-HU" dirty="0"/>
              <a:t>jött rá, hogy egy új kontinenssel van dolgunk. Az ő tiszteletére nevezték el a kontinenst </a:t>
            </a:r>
            <a:r>
              <a:rPr lang="hu-HU" b="1" dirty="0"/>
              <a:t>Amerikának.</a:t>
            </a:r>
            <a:endParaRPr lang="hu-HU" dirty="0"/>
          </a:p>
          <a:p>
            <a:r>
              <a:rPr lang="hu-HU" b="1" dirty="0"/>
              <a:t>Fernando Magellán</a:t>
            </a:r>
            <a:r>
              <a:rPr lang="hu-HU" dirty="0"/>
              <a:t> a spanyol király megbízatásából </a:t>
            </a:r>
            <a:r>
              <a:rPr lang="hu-HU" b="1" dirty="0"/>
              <a:t>1519-ben földkörüli útra indult</a:t>
            </a:r>
            <a:r>
              <a:rPr lang="hu-HU" dirty="0"/>
              <a:t>, hogy végleg </a:t>
            </a:r>
            <a:r>
              <a:rPr lang="hu-HU" b="1" dirty="0"/>
              <a:t>bebizonyítsa, hogy a Föld gömbölyű</a:t>
            </a:r>
            <a:r>
              <a:rPr lang="hu-HU" dirty="0"/>
              <a:t>. Az utat öt hajóval kezdték meg és három évig tartott. A hosszú út során csak egy hajóval tért vissza és </a:t>
            </a:r>
            <a:r>
              <a:rPr lang="hu-HU" b="1" dirty="0"/>
              <a:t>még maga Magellán is meghalt</a:t>
            </a:r>
            <a:r>
              <a:rPr lang="hu-HU" dirty="0"/>
              <a:t> Fülöp-szigeteki harc során. Amikor azonban </a:t>
            </a:r>
            <a:r>
              <a:rPr lang="hu-HU" b="1" dirty="0"/>
              <a:t>1522-ben visszatértek</a:t>
            </a:r>
            <a:r>
              <a:rPr lang="hu-HU" dirty="0"/>
              <a:t> már nem lehet kétség, hogy a</a:t>
            </a:r>
            <a:r>
              <a:rPr lang="hu-HU" b="1" dirty="0"/>
              <a:t> Föld gömbölyű</a:t>
            </a:r>
            <a:r>
              <a:rPr lang="hu-HU" dirty="0"/>
              <a:t>.</a:t>
            </a:r>
          </a:p>
          <a:p>
            <a:r>
              <a:rPr lang="hu-HU" dirty="0"/>
              <a:t>Emellett jelentős felfedezéseket ért el </a:t>
            </a:r>
            <a:r>
              <a:rPr lang="hu-HU" b="1" dirty="0"/>
              <a:t>James Cook</a:t>
            </a:r>
            <a:r>
              <a:rPr lang="hu-HU" dirty="0"/>
              <a:t> angol kapitány, aki </a:t>
            </a:r>
            <a:r>
              <a:rPr lang="hu-HU" b="1" dirty="0"/>
              <a:t>Ausztráliát fedezte fel.</a:t>
            </a:r>
            <a:endParaRPr lang="hu-HU" dirty="0"/>
          </a:p>
        </p:txBody>
      </p:sp>
      <p:pic>
        <p:nvPicPr>
          <p:cNvPr id="1026" name="Picture 2" descr="A nagy földrajzi felfedezések">
            <a:extLst>
              <a:ext uri="{FF2B5EF4-FFF2-40B4-BE49-F238E27FC236}">
                <a16:creationId xmlns:a16="http://schemas.microsoft.com/office/drawing/2014/main" id="{C225E16F-DCF2-4326-B6C2-E8F523A5B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566300" cy="326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földrajzi felfedezések kora – Wikipédia">
            <a:extLst>
              <a:ext uri="{FF2B5EF4-FFF2-40B4-BE49-F238E27FC236}">
                <a16:creationId xmlns:a16="http://schemas.microsoft.com/office/drawing/2014/main" id="{91E8ED22-449F-4F67-A258-CC2D9AE2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846" y="3264987"/>
            <a:ext cx="4274014" cy="35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67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89F43-6D16-4728-8E01-9AE6DD24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93" y="133164"/>
            <a:ext cx="3932237" cy="628095"/>
          </a:xfrm>
        </p:spPr>
        <p:txBody>
          <a:bodyPr/>
          <a:lstStyle/>
          <a:p>
            <a:r>
              <a:rPr lang="hu-HU" i="1" u="sng" dirty="0"/>
              <a:t>A felfedezések hatásai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438CD7-9262-4858-A27E-CDB9100FE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32" y="767916"/>
            <a:ext cx="4772025" cy="4325646"/>
          </a:xfrm>
        </p:spPr>
        <p:txBody>
          <a:bodyPr>
            <a:noAutofit/>
          </a:bodyPr>
          <a:lstStyle/>
          <a:p>
            <a:r>
              <a:rPr lang="hu-HU" dirty="0"/>
              <a:t>A felfedezők hamarosan visszatértek, hogy megszállják az Újvilágot. </a:t>
            </a:r>
            <a:r>
              <a:rPr lang="hu-HU" b="1" dirty="0"/>
              <a:t>Arany- és ezüstflották</a:t>
            </a:r>
            <a:r>
              <a:rPr lang="hu-HU" dirty="0"/>
              <a:t> indultak el az őslakosok </a:t>
            </a:r>
            <a:r>
              <a:rPr lang="hu-HU" b="1" dirty="0"/>
              <a:t>vagyonainak eltulajdonítására</a:t>
            </a:r>
            <a:r>
              <a:rPr lang="hu-HU" dirty="0"/>
              <a:t>. </a:t>
            </a:r>
            <a:r>
              <a:rPr lang="hu-HU" b="1" dirty="0"/>
              <a:t>Európába töméntelen mennyiségű nemesfém áramlott be</a:t>
            </a:r>
            <a:r>
              <a:rPr lang="hu-HU" dirty="0"/>
              <a:t>. </a:t>
            </a:r>
            <a:r>
              <a:rPr lang="hu-HU" b="1" dirty="0"/>
              <a:t>Spanyolország az aranyban leggazdagabb állammá vált.</a:t>
            </a:r>
            <a:r>
              <a:rPr lang="hu-HU" dirty="0"/>
              <a:t> Mindez azonban nem hozott hasznot nekik mivel a sok arany behozatala miatt </a:t>
            </a:r>
            <a:r>
              <a:rPr lang="hu-HU" b="1" dirty="0"/>
              <a:t>az arany ára leesett</a:t>
            </a:r>
            <a:r>
              <a:rPr lang="hu-HU" dirty="0"/>
              <a:t>. </a:t>
            </a:r>
          </a:p>
          <a:p>
            <a:r>
              <a:rPr lang="hu-HU" dirty="0"/>
              <a:t>A felfedezések </a:t>
            </a:r>
            <a:r>
              <a:rPr lang="hu-HU" b="1" dirty="0"/>
              <a:t>legnagyobb nyertese Anglia lett</a:t>
            </a:r>
            <a:r>
              <a:rPr lang="hu-HU" dirty="0"/>
              <a:t>, ahol </a:t>
            </a:r>
            <a:r>
              <a:rPr lang="hu-HU" b="1" dirty="0"/>
              <a:t>bevezették a Tengeri Kalózkodást.</a:t>
            </a:r>
            <a:r>
              <a:rPr lang="hu-HU" dirty="0"/>
              <a:t> Ez azt jelentette, hogy a </a:t>
            </a:r>
            <a:r>
              <a:rPr lang="hu-HU" b="1" dirty="0"/>
              <a:t>brit birodalom megengedte a spanyol és portugál flották kifosztását</a:t>
            </a:r>
            <a:r>
              <a:rPr lang="hu-HU" dirty="0"/>
              <a:t>. Emellett sok </a:t>
            </a:r>
            <a:r>
              <a:rPr lang="hu-HU" b="1" dirty="0"/>
              <a:t>új növény</a:t>
            </a:r>
            <a:r>
              <a:rPr lang="hu-HU" dirty="0"/>
              <a:t> is behozatalra került Európába, ilyenek voltak a </a:t>
            </a:r>
            <a:r>
              <a:rPr lang="hu-HU" b="1" dirty="0"/>
              <a:t>burgonya, kukorica, paprika és a dohány</a:t>
            </a:r>
            <a:r>
              <a:rPr lang="hu-HU" dirty="0"/>
              <a:t>.</a:t>
            </a:r>
          </a:p>
          <a:p>
            <a:r>
              <a:rPr lang="hu-HU" dirty="0"/>
              <a:t>Az </a:t>
            </a:r>
            <a:r>
              <a:rPr lang="hu-HU" b="1" dirty="0"/>
              <a:t>Újvilág gyarmatosításáért</a:t>
            </a:r>
            <a:r>
              <a:rPr lang="hu-HU" dirty="0"/>
              <a:t> Spanyolország és Portugália versenyzett. A helyzet odáig fajult, hogy a </a:t>
            </a:r>
            <a:r>
              <a:rPr lang="hu-HU" b="1" dirty="0"/>
              <a:t>pápának kellett igazságot tennie</a:t>
            </a:r>
            <a:r>
              <a:rPr lang="hu-HU" dirty="0"/>
              <a:t>, hogy kié is Amerika. Végül Portugália kapta meg Brazíliát és Spanyolország Amerika többi területét.</a:t>
            </a:r>
          </a:p>
        </p:txBody>
      </p:sp>
      <p:pic>
        <p:nvPicPr>
          <p:cNvPr id="2050" name="Picture 2" descr="Kult: Nem ott kötött ki Kolumbusz, ahol eddig gondoltuk | hvg.hu">
            <a:extLst>
              <a:ext uri="{FF2B5EF4-FFF2-40B4-BE49-F238E27FC236}">
                <a16:creationId xmlns:a16="http://schemas.microsoft.com/office/drawing/2014/main" id="{CF42344D-09F2-43DE-9AD4-F67220F0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57" y="301841"/>
            <a:ext cx="7116024" cy="31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zöldségek története! Nem fogod elhinni, honnan származik az uborka! -  Bidista.com - A TippLista!">
            <a:extLst>
              <a:ext uri="{FF2B5EF4-FFF2-40B4-BE49-F238E27FC236}">
                <a16:creationId xmlns:a16="http://schemas.microsoft.com/office/drawing/2014/main" id="{ECFE232A-DF0D-4953-9DA6-6B5F02C2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69" y="3513364"/>
            <a:ext cx="6019800" cy="31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8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456</Words>
  <Application>Microsoft Office PowerPoint</Application>
  <PresentationFormat>Szélesvásznú</PresentationFormat>
  <Paragraphs>12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Office-téma</vt:lpstr>
      <vt:lpstr>A nagy földrajzi felfedezések legfontosabb állomásai térkép alapján. A földrajzi felfedezések legfontosabb következményei. Az Európán kívüli civilizációk hatása Európára, és a gyarmatosítás.</vt:lpstr>
      <vt:lpstr>A földrajzi felfedezések</vt:lpstr>
      <vt:lpstr>A felfedezések hatásai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18</cp:revision>
  <dcterms:created xsi:type="dcterms:W3CDTF">2024-03-06T11:16:53Z</dcterms:created>
  <dcterms:modified xsi:type="dcterms:W3CDTF">2024-03-07T10:33:37Z</dcterms:modified>
</cp:coreProperties>
</file>